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5"/>
  </p:notesMasterIdLst>
  <p:sldIdLst>
    <p:sldId id="257" r:id="rId2"/>
    <p:sldId id="256" r:id="rId3"/>
    <p:sldId id="258" r:id="rId4"/>
    <p:sldId id="260" r:id="rId5"/>
    <p:sldId id="263" r:id="rId6"/>
    <p:sldId id="264" r:id="rId7"/>
    <p:sldId id="265" r:id="rId8"/>
    <p:sldId id="266" r:id="rId9"/>
    <p:sldId id="268" r:id="rId10"/>
    <p:sldId id="269" r:id="rId11"/>
    <p:sldId id="270" r:id="rId12"/>
    <p:sldId id="272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52490-45ED-45CD-8E75-35CE3FD6CDDE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51E2A-F1E1-400A-AD95-DC563243DB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421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E2A-F1E1-400A-AD95-DC563243DB3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9451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E2A-F1E1-400A-AD95-DC563243DB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515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E2A-F1E1-400A-AD95-DC563243DB3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03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451E2A-F1E1-400A-AD95-DC563243DB3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1035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219A0C6-8EFD-4448-8ECE-F6DDFC704ED7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F4FDE28-AC9D-446E-8623-4B8DB286F9B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debate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idebate.org/debatabase/debates/agriculture/house-would-go-vegetaria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debate.org/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148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500" b="1" dirty="0" smtClean="0"/>
              <a:t>What </a:t>
            </a:r>
            <a:r>
              <a:rPr lang="en-US" sz="3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</a:t>
            </a:r>
            <a:r>
              <a:rPr lang="en-US" sz="3500" b="1" dirty="0" smtClean="0"/>
              <a:t> are you going to need to </a:t>
            </a:r>
            <a:r>
              <a:rPr lang="en-US" sz="3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r>
              <a:rPr lang="en-US" sz="3500" b="1" dirty="0" smtClean="0"/>
              <a:t> for you argumentative essay?</a:t>
            </a:r>
          </a:p>
          <a:p>
            <a:pPr marL="68580" indent="0" algn="ctr">
              <a:buNone/>
            </a:pPr>
            <a:r>
              <a:rPr lang="en-US" sz="2500" b="1" i="1" dirty="0" smtClean="0">
                <a:solidFill>
                  <a:srgbClr val="FF0000"/>
                </a:solidFill>
              </a:rPr>
              <a:t>(Use your “Building an Argument” worksheet)</a:t>
            </a:r>
            <a:endParaRPr lang="en-US" sz="2500" b="1" i="1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sz="3500" b="1" dirty="0" smtClean="0"/>
          </a:p>
        </p:txBody>
      </p:sp>
      <p:pic>
        <p:nvPicPr>
          <p:cNvPr id="1026" name="Picture 2" descr="http://www.computerclipart.com/computer_clipart_images/laptop_computer_connected_to_the_internet_0521-1004-3015-4749_SM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4136632"/>
            <a:ext cx="1981200" cy="2226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nternet.phillipmartin.info/la_digital_storytelling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4074229"/>
            <a:ext cx="2819400" cy="2288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ipartbest.com/cliparts/4Tb/o55/4Tbo55aEc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495800"/>
            <a:ext cx="2081645" cy="2081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9830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2133600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/>
              <a:t>Online Resource:</a:t>
            </a:r>
            <a:br>
              <a:rPr lang="en-US" sz="6000" b="1" dirty="0" smtClean="0"/>
            </a:br>
            <a:r>
              <a:rPr lang="en-US" sz="6000" b="1" dirty="0" smtClean="0">
                <a:hlinkClick r:id="rId2"/>
              </a:rPr>
              <a:t>www.idebate.org</a:t>
            </a:r>
            <a:endParaRPr 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2365556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2362200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Online Resource:</a:t>
            </a:r>
            <a:br>
              <a:rPr lang="en-US" b="1" dirty="0"/>
            </a:br>
            <a:r>
              <a:rPr lang="en-US" b="1" dirty="0">
                <a:hlinkClick r:id="rId2"/>
              </a:rPr>
              <a:t>http://</a:t>
            </a:r>
            <a:r>
              <a:rPr lang="en-US" b="1" dirty="0" smtClean="0">
                <a:hlinkClick r:id="rId2"/>
              </a:rPr>
              <a:t>idebate.org/debatabase/debates/agriculture/house-would-go-vegetarian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13469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Table of Contents 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" t="19697" r="50916" b="15873"/>
          <a:stretch/>
        </p:blipFill>
        <p:spPr bwMode="auto">
          <a:xfrm>
            <a:off x="533400" y="1524000"/>
            <a:ext cx="8153400" cy="4924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17424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computerclipart.com/computer_clipart_images/laptop_computer_connected_to_the_internet_0521-1004-3015-4749_SM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3924300"/>
            <a:ext cx="2204085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</a:t>
            </a:r>
            <a:endParaRPr lang="en-US" sz="5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648200"/>
          </a:xfrm>
        </p:spPr>
        <p:txBody>
          <a:bodyPr>
            <a:normAutofit/>
          </a:bodyPr>
          <a:lstStyle/>
          <a:p>
            <a:r>
              <a:rPr lang="en-US" sz="3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 Research on your Debatable Topic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b="1" dirty="0" smtClean="0">
                <a:solidFill>
                  <a:srgbClr val="FF6600"/>
                </a:solidFill>
              </a:rPr>
              <a:t>Remember to SAVE URLs into a Word Document</a:t>
            </a:r>
            <a:br>
              <a:rPr lang="en-US" sz="3000" b="1" dirty="0" smtClean="0">
                <a:solidFill>
                  <a:srgbClr val="FF6600"/>
                </a:solidFill>
              </a:rPr>
            </a:br>
            <a:endParaRPr lang="en-US" sz="3000" b="1" dirty="0" smtClean="0">
              <a:solidFill>
                <a:srgbClr val="FF660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3000" b="1" dirty="0" smtClean="0">
                <a:solidFill>
                  <a:srgbClr val="00B050"/>
                </a:solidFill>
              </a:rPr>
              <a:t>Remember to Update your Source Cards in your binder</a:t>
            </a:r>
            <a:br>
              <a:rPr lang="en-US" sz="3000" b="1" dirty="0" smtClean="0">
                <a:solidFill>
                  <a:srgbClr val="00B050"/>
                </a:solidFill>
              </a:rPr>
            </a:br>
            <a:endParaRPr lang="en-US" sz="3000" b="1" dirty="0" smtClean="0">
              <a:solidFill>
                <a:srgbClr val="00B050"/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3000" b="1" dirty="0">
                <a:solidFill>
                  <a:srgbClr val="7030A0"/>
                </a:solidFill>
              </a:rPr>
              <a:t>Start with </a:t>
            </a:r>
            <a:r>
              <a:rPr lang="en-US" sz="3000" b="1" dirty="0">
                <a:solidFill>
                  <a:srgbClr val="7030A0"/>
                </a:solidFill>
                <a:hlinkClick r:id="rId3"/>
              </a:rPr>
              <a:t>www.idebate.org</a:t>
            </a:r>
            <a:r>
              <a:rPr lang="en-US" sz="3000" b="1" dirty="0">
                <a:solidFill>
                  <a:srgbClr val="7030A0"/>
                </a:solidFill>
              </a:rPr>
              <a:t> </a:t>
            </a:r>
          </a:p>
          <a:p>
            <a:pPr marL="365760" lvl="1" indent="0">
              <a:buNone/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328572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Review: 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esearch &amp; Works </a:t>
            </a:r>
            <a:r>
              <a:rPr lang="en-US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ited</a:t>
            </a:r>
            <a:endParaRPr lang="en-US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193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Gather Information</a:t>
            </a:r>
            <a:endParaRPr lang="en-US" sz="5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458200" cy="4800600"/>
          </a:xfrm>
        </p:spPr>
        <p:txBody>
          <a:bodyPr>
            <a:noAutofit/>
          </a:bodyPr>
          <a:lstStyle/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What </a:t>
            </a:r>
            <a:r>
              <a:rPr lang="en-US" sz="2800" b="1" dirty="0"/>
              <a:t>are the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concepts </a:t>
            </a:r>
            <a:r>
              <a:rPr lang="en-US" sz="2800" b="1" dirty="0"/>
              <a:t>of this </a:t>
            </a:r>
            <a:r>
              <a:rPr lang="en-US" sz="2800" b="1" dirty="0" smtClean="0"/>
              <a:t>topic?</a:t>
            </a:r>
            <a:br>
              <a:rPr lang="en-US" sz="2800" b="1" dirty="0" smtClean="0"/>
            </a:br>
            <a:endParaRPr lang="en-US" sz="2800" b="1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What </a:t>
            </a:r>
            <a:r>
              <a:rPr lang="en-US" sz="2800" b="1" dirty="0"/>
              <a:t>are the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issues surrounding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dirty="0"/>
              <a:t>this </a:t>
            </a:r>
            <a:r>
              <a:rPr lang="en-US" sz="2800" b="1" dirty="0" smtClean="0"/>
              <a:t>topic?</a:t>
            </a:r>
            <a:br>
              <a:rPr lang="en-US" sz="2800" b="1" dirty="0" smtClean="0"/>
            </a:br>
            <a:endParaRPr lang="en-US" sz="2800" b="1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What </a:t>
            </a:r>
            <a:r>
              <a:rPr lang="en-US" sz="2800" b="1" dirty="0"/>
              <a:t>are some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 terms </a:t>
            </a:r>
            <a:r>
              <a:rPr lang="en-US" sz="2800" b="1" dirty="0"/>
              <a:t>that are being used to </a:t>
            </a:r>
            <a:r>
              <a:rPr lang="en-US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describe</a:t>
            </a:r>
            <a:r>
              <a:rPr lang="en-US" sz="2800" b="1" dirty="0"/>
              <a:t> the topic</a:t>
            </a:r>
            <a:r>
              <a:rPr lang="en-US" sz="2800" b="1" dirty="0" smtClean="0"/>
              <a:t>?</a:t>
            </a:r>
            <a:endParaRPr lang="en-US" sz="2800" b="1" dirty="0"/>
          </a:p>
        </p:txBody>
      </p:sp>
      <p:pic>
        <p:nvPicPr>
          <p:cNvPr id="4098" name="Picture 2" descr="http://www.easypacelearning.com/images/2friendshelpingeachotherstudyforatestconversati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648199"/>
            <a:ext cx="2438400" cy="1749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dentonisd.org/cms/lib/TX21000245/Centricity/Domain/3944/citation%20guy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432302"/>
            <a:ext cx="41148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7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predprinimatel.ru/upload/Newtest/1096e7b828a614ae9c43c5dece87279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510468"/>
            <a:ext cx="2514600" cy="196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Limiting Your Results</a:t>
            </a:r>
            <a:endParaRPr lang="en-US" sz="5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419600"/>
          </a:xfrm>
        </p:spPr>
        <p:txBody>
          <a:bodyPr>
            <a:no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Databases provide </a:t>
            </a:r>
            <a:r>
              <a:rPr lang="en-US" sz="32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limiters to help make your searching even more refined</a:t>
            </a:r>
            <a:r>
              <a:rPr lang="en-US" sz="3200" b="1" dirty="0" smtClean="0"/>
              <a:t>.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Term Headings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Peer Reviewed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Date Range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Source Types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800" b="1" dirty="0" smtClean="0"/>
              <a:t>Subject Headings</a:t>
            </a:r>
          </a:p>
        </p:txBody>
      </p:sp>
      <p:pic>
        <p:nvPicPr>
          <p:cNvPr id="5122" name="Picture 2" descr="http://cdn2.famvin.org/en/files/2011/07/Internet_clip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013364"/>
            <a:ext cx="2209800" cy="19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956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Evaluating Websites</a:t>
            </a:r>
            <a:endParaRPr lang="en-US" sz="5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648200"/>
          </a:xfrm>
        </p:spPr>
        <p:txBody>
          <a:bodyPr>
            <a:normAutofit lnSpcReduction="10000"/>
          </a:bodyPr>
          <a:lstStyle/>
          <a:p>
            <a:r>
              <a:rPr lang="en-US" sz="2700" b="1" u="sng" dirty="0">
                <a:solidFill>
                  <a:srgbClr val="FF0000"/>
                </a:solidFill>
              </a:rPr>
              <a:t>The look and feel of the website </a:t>
            </a:r>
            <a:r>
              <a:rPr lang="en-US" sz="2700" b="1" dirty="0"/>
              <a:t>- </a:t>
            </a:r>
            <a:r>
              <a:rPr lang="en-US" sz="2700" b="1" u="sng" dirty="0">
                <a:solidFill>
                  <a:srgbClr val="FF0000"/>
                </a:solidFill>
              </a:rPr>
              <a:t>Reliable websites usually have a more professional look </a:t>
            </a:r>
            <a:r>
              <a:rPr lang="en-US" sz="2700" b="1" dirty="0"/>
              <a:t>and feel than personal Web sites</a:t>
            </a:r>
            <a:r>
              <a:rPr lang="en-US" sz="2700" b="1" dirty="0" smtClean="0"/>
              <a:t>.</a:t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endParaRPr lang="en-US" sz="2700" b="1" dirty="0" smtClean="0"/>
          </a:p>
          <a:p>
            <a:r>
              <a:rPr lang="en-US" sz="2700" b="1" u="sng" dirty="0">
                <a:solidFill>
                  <a:srgbClr val="FF0000"/>
                </a:solidFill>
              </a:rPr>
              <a:t>Check when the page was last updated</a:t>
            </a:r>
            <a:r>
              <a:rPr lang="en-US" sz="2700" b="1" dirty="0"/>
              <a:t> - Dates when pages were last updated are valuable clues to its </a:t>
            </a:r>
            <a:r>
              <a:rPr lang="en-US" sz="2700" b="1" u="sng" dirty="0">
                <a:solidFill>
                  <a:srgbClr val="FF0000"/>
                </a:solidFill>
              </a:rPr>
              <a:t>currency and accuracy</a:t>
            </a:r>
            <a:r>
              <a:rPr lang="en-US" sz="2700" b="1" dirty="0"/>
              <a:t>.</a:t>
            </a:r>
          </a:p>
        </p:txBody>
      </p:sp>
      <p:pic>
        <p:nvPicPr>
          <p:cNvPr id="8194" name="Picture 2" descr="http://www.beachlands.school.nz/DataStore/Pages/PAGE_192/Docs/Documents/keyboardskill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81"/>
          <a:stretch/>
        </p:blipFill>
        <p:spPr bwMode="auto">
          <a:xfrm>
            <a:off x="609601" y="3134175"/>
            <a:ext cx="1828800" cy="181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2.chandler.k12.az.us/cms/lib6/AZ01001175/Centricity/Domain/1628/clipar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4047" y="3134175"/>
            <a:ext cx="3217153" cy="174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scis.nova.edu/images/calender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4546" y="2971801"/>
            <a:ext cx="2772254" cy="2076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456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URL of your Results</a:t>
            </a:r>
            <a:endParaRPr lang="en-US" sz="5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029200"/>
          </a:xfrm>
        </p:spPr>
        <p:txBody>
          <a:bodyPr>
            <a:normAutofit/>
          </a:bodyPr>
          <a:lstStyle/>
          <a:p>
            <a:r>
              <a:rPr lang="en-US" sz="27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Informational Resources</a:t>
            </a:r>
            <a:r>
              <a:rPr lang="en-US" sz="2700" b="1" dirty="0"/>
              <a:t> are those which present factual information. These are usually </a:t>
            </a:r>
            <a:r>
              <a:rPr lang="en-US" sz="2700" b="1" u="sng" dirty="0">
                <a:solidFill>
                  <a:srgbClr val="FF0000"/>
                </a:solidFill>
              </a:rPr>
              <a:t>sponsored by educational institutions or governmental agencies</a:t>
            </a:r>
            <a:r>
              <a:rPr lang="en-US" sz="2700" b="1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US" sz="2700" b="1" dirty="0"/>
              <a:t> </a:t>
            </a:r>
            <a:r>
              <a:rPr lang="en-US" sz="2700" b="1" dirty="0">
                <a:solidFill>
                  <a:srgbClr val="FF0000"/>
                </a:solidFill>
              </a:rPr>
              <a:t>.</a:t>
            </a:r>
            <a:r>
              <a:rPr lang="en-US" sz="2700" b="1" dirty="0" err="1">
                <a:solidFill>
                  <a:srgbClr val="FF0000"/>
                </a:solidFill>
              </a:rPr>
              <a:t>edu</a:t>
            </a:r>
            <a:r>
              <a:rPr lang="en-US" sz="2700" b="1" dirty="0">
                <a:solidFill>
                  <a:srgbClr val="FF0000"/>
                </a:solidFill>
              </a:rPr>
              <a:t> or .</a:t>
            </a:r>
            <a:r>
              <a:rPr lang="en-US" sz="2700" b="1" dirty="0" err="1" smtClean="0">
                <a:solidFill>
                  <a:srgbClr val="FF0000"/>
                </a:solidFill>
              </a:rPr>
              <a:t>gov</a:t>
            </a:r>
            <a:r>
              <a:rPr lang="en-US" sz="2700" b="1" dirty="0" smtClean="0">
                <a:solidFill>
                  <a:srgbClr val="FF0000"/>
                </a:solidFill>
              </a:rPr>
              <a:t/>
            </a:r>
            <a:br>
              <a:rPr lang="en-US" sz="2700" b="1" dirty="0" smtClean="0">
                <a:solidFill>
                  <a:srgbClr val="FF0000"/>
                </a:solidFill>
              </a:rPr>
            </a:br>
            <a:r>
              <a:rPr lang="en-US" sz="2700" b="1" dirty="0" smtClean="0">
                <a:solidFill>
                  <a:srgbClr val="FF0000"/>
                </a:solidFill>
              </a:rPr>
              <a:t/>
            </a:r>
            <a:br>
              <a:rPr lang="en-US" sz="2700" b="1" dirty="0" smtClean="0">
                <a:solidFill>
                  <a:srgbClr val="FF0000"/>
                </a:solidFill>
              </a:rPr>
            </a:br>
            <a:r>
              <a:rPr lang="en-US" sz="2700" b="1" dirty="0" smtClean="0"/>
              <a:t/>
            </a:r>
            <a:br>
              <a:rPr lang="en-US" sz="2700" b="1" dirty="0" smtClean="0"/>
            </a:br>
            <a:endParaRPr lang="en-US" sz="2700" b="1" dirty="0" smtClean="0"/>
          </a:p>
          <a:p>
            <a:r>
              <a:rPr lang="en-US" sz="27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News Resources</a:t>
            </a:r>
            <a:r>
              <a:rPr lang="en-US" sz="2700" b="1" dirty="0">
                <a:solidFill>
                  <a:srgbClr val="FF0000"/>
                </a:solidFill>
              </a:rPr>
              <a:t> </a:t>
            </a:r>
            <a:r>
              <a:rPr lang="en-US" sz="2700" b="1" dirty="0"/>
              <a:t>are those which provide extremely </a:t>
            </a:r>
            <a:r>
              <a:rPr lang="en-US" sz="2700" b="1" u="sng" dirty="0">
                <a:solidFill>
                  <a:srgbClr val="FF0000"/>
                </a:solidFill>
              </a:rPr>
              <a:t>current information on hot </a:t>
            </a:r>
            <a:r>
              <a:rPr lang="en-US" sz="2700" b="1" u="sng" dirty="0" smtClean="0">
                <a:solidFill>
                  <a:srgbClr val="FF0000"/>
                </a:solidFill>
              </a:rPr>
              <a:t>topics</a:t>
            </a:r>
            <a:r>
              <a:rPr lang="en-US" sz="2700" b="1" dirty="0" smtClean="0"/>
              <a:t>. </a:t>
            </a:r>
          </a:p>
          <a:p>
            <a:pPr lvl="1">
              <a:buFont typeface="Wingdings" pitchFamily="2" charset="2"/>
              <a:buChar char="Ø"/>
            </a:pPr>
            <a:r>
              <a:rPr lang="en-US" sz="2700" b="1" dirty="0" smtClean="0">
                <a:solidFill>
                  <a:srgbClr val="FF0000"/>
                </a:solidFill>
              </a:rPr>
              <a:t>.com</a:t>
            </a:r>
            <a:r>
              <a:rPr lang="en-US" sz="2700" b="1" dirty="0">
                <a:solidFill>
                  <a:srgbClr val="FF0000"/>
                </a:solidFill>
              </a:rPr>
              <a:t> </a:t>
            </a:r>
          </a:p>
        </p:txBody>
      </p:sp>
      <p:pic>
        <p:nvPicPr>
          <p:cNvPr id="9218" name="Picture 2" descr="http://www.wellesleyfreelibrary.org/_Upload/imgs/websites/9197360b-6667-4dd2-9550-e82d67b0e4f2/Teens/newspaper_b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048000"/>
            <a:ext cx="2819400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ages.clipartpanda.com/information-clipart-9izbepdiE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009" y="3482686"/>
            <a:ext cx="17526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ec.l.thumbs.canstockphoto.com/canstock78301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050" y="3924300"/>
            <a:ext cx="14287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865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8736"/>
            <a:ext cx="8229600" cy="1332464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 Cited vs. </a:t>
            </a:r>
            <a:br>
              <a:rPr lang="en-US" sz="4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Annotated Bibliography</a:t>
            </a:r>
            <a:endParaRPr lang="en-US" sz="45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652469"/>
              </p:ext>
            </p:extLst>
          </p:nvPr>
        </p:nvGraphicFramePr>
        <p:xfrm>
          <a:off x="457200" y="2026920"/>
          <a:ext cx="8229600" cy="284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Works Cited</a:t>
                      </a:r>
                      <a:endParaRPr lang="en-US" sz="25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Annotated Bibliography</a:t>
                      </a:r>
                      <a:endParaRPr lang="en-US" sz="25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500" b="1" i="0" u="sng" dirty="0" smtClean="0">
                          <a:solidFill>
                            <a:srgbClr val="FF0000"/>
                          </a:solidFill>
                        </a:rPr>
                        <a:t>Includes a </a:t>
                      </a:r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properly formatted citation for each source</a:t>
                      </a:r>
                      <a:r>
                        <a:rPr lang="en-US" sz="25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500" b="1" dirty="0" smtClean="0"/>
                        <a:t>you use</a:t>
                      </a:r>
                    </a:p>
                    <a:p>
                      <a:pPr algn="l"/>
                      <a:endParaRPr lang="en-US" sz="2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The full citation of the source </a:t>
                      </a:r>
                      <a:r>
                        <a:rPr lang="en-US" sz="2500" b="1" u="sng" dirty="0" smtClean="0"/>
                        <a:t/>
                      </a:r>
                      <a:br>
                        <a:rPr lang="en-US" sz="2500" b="1" u="sng" dirty="0" smtClean="0"/>
                      </a:br>
                      <a:endParaRPr lang="en-US" sz="2500" b="1" u="sng" dirty="0" smtClean="0"/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Summary of information</a:t>
                      </a:r>
                      <a:r>
                        <a:rPr lang="en-US" sz="25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500" b="1" dirty="0" smtClean="0"/>
                        <a:t>in the source</a:t>
                      </a:r>
                      <a:endParaRPr lang="en-US" sz="2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http://images.clipartpanda.com/computer-class-clipart-4T9EzaEa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4953000"/>
            <a:ext cx="2000250" cy="149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1.gstatic.com/images?q=tbn:ANd9GcQh-pWvKqexEtcKnq61r-6W_s6tzGLwWeBMpxFhM7c3_gWtgG5bJ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4953000"/>
            <a:ext cx="2000250" cy="152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lipartlord.com/wp-content/uploads/2014/01/pencil1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989904"/>
            <a:ext cx="1676400" cy="133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91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372600" cy="6879655"/>
            <a:chOff x="0" y="0"/>
            <a:chExt cx="9372600" cy="687965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04" t="10985" r="25036" b="20040"/>
            <a:stretch/>
          </p:blipFill>
          <p:spPr bwMode="auto">
            <a:xfrm>
              <a:off x="0" y="0"/>
              <a:ext cx="9144000" cy="687965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1676400" y="1066800"/>
              <a:ext cx="69342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300" b="1" i="1" dirty="0" smtClean="0">
                  <a:solidFill>
                    <a:srgbClr val="FF0000"/>
                  </a:solidFill>
                </a:rPr>
                <a:t>A vegetarian diet is better than a diet with meat.</a:t>
              </a:r>
              <a:endParaRPr lang="en-US" sz="33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28600" y="4454604"/>
              <a:ext cx="6934200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300" b="1" i="1" dirty="0" smtClean="0">
                  <a:solidFill>
                    <a:srgbClr val="FF0000"/>
                  </a:solidFill>
                </a:rPr>
                <a:t>A vegetarian diet is the best diet choice.</a:t>
              </a:r>
              <a:endParaRPr lang="en-US" sz="33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56509" y="5343436"/>
              <a:ext cx="69342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i="1" dirty="0" smtClean="0">
                  <a:solidFill>
                    <a:srgbClr val="FF0000"/>
                  </a:solidFill>
                </a:rPr>
                <a:t>It is immoral to kill animals</a:t>
              </a:r>
              <a:endParaRPr lang="en-US" sz="30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6800" y="5791200"/>
              <a:ext cx="83058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i="1" dirty="0" smtClean="0">
                  <a:solidFill>
                    <a:srgbClr val="FF0000"/>
                  </a:solidFill>
                </a:rPr>
                <a:t>Being a vegetarian helps the environment</a:t>
              </a:r>
              <a:endParaRPr lang="en-US" sz="30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90600" y="6227802"/>
              <a:ext cx="693420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i="1" dirty="0" smtClean="0">
                  <a:solidFill>
                    <a:srgbClr val="FF0000"/>
                  </a:solidFill>
                </a:rPr>
                <a:t>Vegetarianism is healthier </a:t>
              </a:r>
              <a:endParaRPr lang="en-US" sz="3000" b="1" i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63621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796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2362200"/>
            <a:ext cx="9372600" cy="2688655"/>
            <a:chOff x="0" y="4884849"/>
            <a:chExt cx="9372600" cy="1994806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04" t="64557" r="25036" b="20041"/>
            <a:stretch/>
          </p:blipFill>
          <p:spPr bwMode="auto">
            <a:xfrm>
              <a:off x="0" y="4884849"/>
              <a:ext cx="9144000" cy="19948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1856509" y="5070040"/>
              <a:ext cx="6934200" cy="411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i="1" dirty="0" smtClean="0">
                  <a:solidFill>
                    <a:srgbClr val="FF0000"/>
                  </a:solidFill>
                </a:rPr>
                <a:t>It is immoral to kill animals (1)</a:t>
              </a:r>
              <a:endParaRPr lang="en-US" sz="30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66800" y="5635394"/>
              <a:ext cx="8305800" cy="3539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i="1" dirty="0" smtClean="0">
                  <a:solidFill>
                    <a:srgbClr val="FF0000"/>
                  </a:solidFill>
                </a:rPr>
                <a:t>Being a vegetarian helps the environment (2)</a:t>
              </a:r>
              <a:endParaRPr lang="en-US" sz="25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990600" y="6200748"/>
              <a:ext cx="6934200" cy="4110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i="1" dirty="0" smtClean="0">
                  <a:solidFill>
                    <a:srgbClr val="FF0000"/>
                  </a:solidFill>
                </a:rPr>
                <a:t>Vegetarianism is healthier (3) </a:t>
              </a:r>
              <a:endParaRPr lang="en-US" sz="3000" b="1" i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28600" y="457200"/>
            <a:ext cx="856210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Thee Reasons I am Researching are…</a:t>
            </a:r>
            <a:endParaRPr lang="en-US" sz="5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www.dominiquediprima.com/wp-content/uploads/2013/09/vegetables-clip-art-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900" y="4829175"/>
            <a:ext cx="2857500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feelmorelove.ru/wp-content/uploads/2013/10/Veggie-Da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860805"/>
            <a:ext cx="2362200" cy="188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humbs.dreamstime.com/m/meat-forbidden-1366754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876800"/>
            <a:ext cx="2362199" cy="1920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3488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210</TotalTime>
  <Words>206</Words>
  <Application>Microsoft Office PowerPoint</Application>
  <PresentationFormat>On-screen Show (4:3)</PresentationFormat>
  <Paragraphs>51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DO NOW!</vt:lpstr>
      <vt:lpstr>Review:  Research &amp; Works Cited</vt:lpstr>
      <vt:lpstr>Gather Information</vt:lpstr>
      <vt:lpstr>Limiting Your Results</vt:lpstr>
      <vt:lpstr>Evaluating Websites</vt:lpstr>
      <vt:lpstr>The URL of your Results</vt:lpstr>
      <vt:lpstr>Works Cited vs.  Annotated Bibliography</vt:lpstr>
      <vt:lpstr>PowerPoint Presentation</vt:lpstr>
      <vt:lpstr>PowerPoint Presentation</vt:lpstr>
      <vt:lpstr>Online Resource: www.idebate.org</vt:lpstr>
      <vt:lpstr>Online Resource: http://idebate.org/debatabase/debates/agriculture/house-would-go-vegetarian</vt:lpstr>
      <vt:lpstr>Table of Contents </vt:lpstr>
      <vt:lpstr>On Your Own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NOW!</dc:title>
  <dc:creator>Shettle, Meghan</dc:creator>
  <cp:lastModifiedBy>Shettle, Meghan</cp:lastModifiedBy>
  <cp:revision>15</cp:revision>
  <dcterms:created xsi:type="dcterms:W3CDTF">2015-02-02T15:20:44Z</dcterms:created>
  <dcterms:modified xsi:type="dcterms:W3CDTF">2015-02-10T15:19:49Z</dcterms:modified>
</cp:coreProperties>
</file>